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8" r:id="rId1"/>
  </p:sldMasterIdLst>
  <p:notesMasterIdLst>
    <p:notesMasterId r:id="rId8"/>
  </p:notesMasterIdLst>
  <p:handoutMasterIdLst>
    <p:handoutMasterId r:id="rId9"/>
  </p:handoutMasterIdLst>
  <p:sldIdLst>
    <p:sldId id="533" r:id="rId2"/>
    <p:sldId id="700" r:id="rId3"/>
    <p:sldId id="703" r:id="rId4"/>
    <p:sldId id="706" r:id="rId5"/>
    <p:sldId id="705" r:id="rId6"/>
    <p:sldId id="707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83B7"/>
    <a:srgbClr val="C0C0C4"/>
    <a:srgbClr val="678DC5"/>
    <a:srgbClr val="3E67A4"/>
    <a:srgbClr val="3E8DC5"/>
    <a:srgbClr val="5F5F65"/>
    <a:srgbClr val="7E7E86"/>
    <a:srgbClr val="CCDA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71" autoAdjust="0"/>
    <p:restoredTop sz="86451" autoAdjust="0"/>
  </p:normalViewPr>
  <p:slideViewPr>
    <p:cSldViewPr snapToGrid="0">
      <p:cViewPr varScale="1">
        <p:scale>
          <a:sx n="101" d="100"/>
          <a:sy n="101" d="100"/>
        </p:scale>
        <p:origin x="152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9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-2004" y="-102"/>
      </p:cViewPr>
      <p:guideLst>
        <p:guide orient="horz" pos="2928"/>
        <p:guide pos="2208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6249988" y="8609013"/>
            <a:ext cx="449262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lang="en-US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57150" y="8785225"/>
            <a:ext cx="2619375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667" tIns="50185" rIns="95667" bIns="50185">
            <a:prstTxWarp prst="textNoShape">
              <a:avLst/>
            </a:prstTxWarp>
            <a:spAutoFit/>
          </a:bodyPr>
          <a:lstStyle/>
          <a:p>
            <a:pPr defTabSz="611188" eaLnBrk="0" hangingPunct="0">
              <a:tabLst>
                <a:tab pos="2387600" algn="l"/>
                <a:tab pos="4830763" algn="l"/>
              </a:tabLst>
            </a:pPr>
            <a:r>
              <a:rPr lang="en-US" sz="800"/>
              <a:t>© 2009, Cisco Systems, Inc. All rights reserved.</a:t>
            </a:r>
          </a:p>
          <a:p>
            <a:pPr defTabSz="611188" eaLnBrk="0" hangingPunct="0">
              <a:tabLst>
                <a:tab pos="2387600" algn="l"/>
                <a:tab pos="4830763" algn="l"/>
              </a:tabLst>
            </a:pPr>
            <a:r>
              <a:rPr lang="en-US" sz="800"/>
              <a:t>Presentation_ID.scr</a:t>
            </a:r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152400" y="8799513"/>
            <a:ext cx="6653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lang="en-US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819" tIns="0" rIns="18819" bIns="0" anchor="b">
            <a:prstTxWarp prst="textNoShape">
              <a:avLst/>
            </a:prstTxWarp>
          </a:bodyPr>
          <a:lstStyle/>
          <a:p>
            <a:pPr algn="r" defTabSz="903288" eaLnBrk="0" hangingPunct="0"/>
            <a:fld id="{316ACBC2-F1A1-7A42-A951-4D394DCB0674}" type="slidenum">
              <a:rPr lang="en-US" sz="800"/>
              <a:pPr algn="r" defTabSz="903288" eaLnBrk="0" hangingPunct="0"/>
              <a:t>‹#›</a:t>
            </a:fld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42390316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4" name="Rectangle 8"/>
          <p:cNvSpPr>
            <a:spLocks noChangeArrowheads="1"/>
          </p:cNvSpPr>
          <p:nvPr/>
        </p:nvSpPr>
        <p:spPr bwMode="auto">
          <a:xfrm>
            <a:off x="6249988" y="8609013"/>
            <a:ext cx="449262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lang="en-US"/>
          </a:p>
        </p:txBody>
      </p:sp>
      <p:sp>
        <p:nvSpPr>
          <p:cNvPr id="183305" name="Rectangle 9"/>
          <p:cNvSpPr>
            <a:spLocks noChangeArrowheads="1"/>
          </p:cNvSpPr>
          <p:nvPr/>
        </p:nvSpPr>
        <p:spPr bwMode="auto">
          <a:xfrm>
            <a:off x="57150" y="8785225"/>
            <a:ext cx="2619375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667" tIns="50185" rIns="95667" bIns="50185">
            <a:prstTxWarp prst="textNoShape">
              <a:avLst/>
            </a:prstTxWarp>
            <a:spAutoFit/>
          </a:bodyPr>
          <a:lstStyle/>
          <a:p>
            <a:pPr defTabSz="611188" eaLnBrk="0" hangingPunct="0">
              <a:tabLst>
                <a:tab pos="2387600" algn="l"/>
                <a:tab pos="4830763" algn="l"/>
              </a:tabLst>
            </a:pPr>
            <a:r>
              <a:rPr lang="en-US" sz="800"/>
              <a:t>© 2009, Cisco Systems, Inc. All rights reserved.</a:t>
            </a:r>
          </a:p>
          <a:p>
            <a:pPr defTabSz="611188" eaLnBrk="0" hangingPunct="0">
              <a:tabLst>
                <a:tab pos="2387600" algn="l"/>
                <a:tab pos="4830763" algn="l"/>
              </a:tabLst>
            </a:pPr>
            <a:r>
              <a:rPr lang="en-US" sz="800"/>
              <a:t>Presentation_ID.scr</a:t>
            </a:r>
          </a:p>
        </p:txBody>
      </p:sp>
      <p:sp>
        <p:nvSpPr>
          <p:cNvPr id="183306" name="Line 10"/>
          <p:cNvSpPr>
            <a:spLocks noChangeShapeType="1"/>
          </p:cNvSpPr>
          <p:nvPr/>
        </p:nvSpPr>
        <p:spPr bwMode="auto">
          <a:xfrm>
            <a:off x="152400" y="8799513"/>
            <a:ext cx="6653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lang="en-US"/>
          </a:p>
        </p:txBody>
      </p:sp>
      <p:sp>
        <p:nvSpPr>
          <p:cNvPr id="183307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19" tIns="0" rIns="18819" bIns="0" numCol="1" anchor="b" anchorCtr="0" compatLnSpc="1">
            <a:prstTxWarp prst="textNoShape">
              <a:avLst/>
            </a:prstTxWarp>
          </a:bodyPr>
          <a:lstStyle>
            <a:lvl1pPr algn="r" defTabSz="903288" eaLnBrk="0" hangingPunct="0">
              <a:defRPr sz="800"/>
            </a:lvl1pPr>
          </a:lstStyle>
          <a:p>
            <a:fld id="{1FF8CB70-23DF-C54C-BA61-022B8117D74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1926" name="Rectangle 1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25" y="244475"/>
            <a:ext cx="5321300" cy="3990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83309" name="Rectangle 1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68350" y="4378325"/>
            <a:ext cx="5468938" cy="425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67" tIns="50185" rIns="95667" bIns="501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442050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12713" indent="-112713" algn="l" defTabSz="1020763" rtl="0" eaLnBrk="0" fontAlgn="base" hangingPunct="0">
      <a:lnSpc>
        <a:spcPct val="90000"/>
      </a:lnSpc>
      <a:spcBef>
        <a:spcPct val="50000"/>
      </a:spcBef>
      <a:spcAft>
        <a:spcPct val="0"/>
      </a:spcAft>
      <a:buSzPct val="100000"/>
      <a:buFont typeface="Wingdings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82600" indent="-120650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Font typeface="Wingdings" charset="2"/>
      <a:defRPr sz="10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667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Font typeface="Wingdings" charset="2"/>
      <a:defRPr sz="10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4493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Font typeface="Wingdings" charset="2"/>
      <a:defRPr sz="10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9319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Font typeface="Wingdings" charset="2"/>
      <a:defRPr sz="10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1"/>
          <p:cNvSpPr txBox="1">
            <a:spLocks noGrp="1"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819" tIns="0" rIns="18819" bIns="0" anchor="b">
            <a:prstTxWarp prst="textNoShape">
              <a:avLst/>
            </a:prstTxWarp>
          </a:bodyPr>
          <a:lstStyle/>
          <a:p>
            <a:pPr algn="r" defTabSz="903288" eaLnBrk="0" hangingPunct="0"/>
            <a:fld id="{9F32212F-D591-FD47-A338-782C0A5BCC24}" type="slidenum">
              <a:rPr lang="en-US" sz="800"/>
              <a:pPr algn="r" defTabSz="903288" eaLnBrk="0" hangingPunct="0"/>
              <a:t>1</a:t>
            </a:fld>
            <a:endParaRPr lang="en-US" sz="80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4378325"/>
            <a:ext cx="6121400" cy="4252913"/>
          </a:xfrm>
          <a:noFill/>
          <a:ln/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278"/>
          <p:cNvSpPr>
            <a:spLocks noChangeArrowheads="1"/>
          </p:cNvSpPr>
          <p:nvPr/>
        </p:nvSpPr>
        <p:spPr bwMode="auto">
          <a:xfrm>
            <a:off x="0" y="0"/>
            <a:ext cx="9144000" cy="177800"/>
          </a:xfrm>
          <a:prstGeom prst="rect">
            <a:avLst/>
          </a:prstGeom>
          <a:solidFill>
            <a:srgbClr val="015F85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lang="en-US"/>
          </a:p>
        </p:txBody>
      </p:sp>
      <p:sp>
        <p:nvSpPr>
          <p:cNvPr id="5" name="Rectangle 6279"/>
          <p:cNvSpPr>
            <a:spLocks noChangeArrowheads="1"/>
          </p:cNvSpPr>
          <p:nvPr/>
        </p:nvSpPr>
        <p:spPr bwMode="auto">
          <a:xfrm>
            <a:off x="1150938" y="6672263"/>
            <a:ext cx="202247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prstTxWarp prst="textNoShape">
              <a:avLst/>
            </a:prstTxWarp>
            <a:spAutoFit/>
          </a:bodyPr>
          <a:lstStyle/>
          <a:p>
            <a:pPr defTabSz="814388" eaLnBrk="0" hangingPunct="0"/>
            <a:r>
              <a:rPr lang="en-US" sz="700">
                <a:solidFill>
                  <a:srgbClr val="F2F2F2"/>
                </a:solidFill>
              </a:rPr>
              <a:t>© 2009 Cisco Systems, Inc. All rights reserved.</a:t>
            </a:r>
          </a:p>
        </p:txBody>
      </p:sp>
      <p:sp>
        <p:nvSpPr>
          <p:cNvPr id="6" name="Rectangle 6280"/>
          <p:cNvSpPr>
            <a:spLocks noChangeArrowheads="1"/>
          </p:cNvSpPr>
          <p:nvPr/>
        </p:nvSpPr>
        <p:spPr bwMode="auto">
          <a:xfrm>
            <a:off x="3395663" y="6672263"/>
            <a:ext cx="655637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 eaLnBrk="0" hangingPunct="0">
              <a:defRPr/>
            </a:pPr>
            <a:r>
              <a:rPr lang="en-US" sz="700" dirty="0">
                <a:solidFill>
                  <a:schemeClr val="bg1">
                    <a:lumMod val="95000"/>
                  </a:schemeClr>
                </a:solidFill>
              </a:rPr>
              <a:t>Cisco Public</a:t>
            </a:r>
          </a:p>
        </p:txBody>
      </p:sp>
      <p:sp>
        <p:nvSpPr>
          <p:cNvPr id="7" name="Rectangle 6281"/>
          <p:cNvSpPr>
            <a:spLocks noChangeArrowheads="1"/>
          </p:cNvSpPr>
          <p:nvPr/>
        </p:nvSpPr>
        <p:spPr bwMode="auto">
          <a:xfrm>
            <a:off x="193675" y="6672263"/>
            <a:ext cx="96202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124" tIns="41061" rIns="82124" bIns="41061" anchor="b">
            <a:spAutoFit/>
          </a:bodyPr>
          <a:lstStyle/>
          <a:p>
            <a:pPr defTabSz="814388" eaLnBrk="0" hangingPunct="0">
              <a:defRPr/>
            </a:pPr>
            <a:r>
              <a:rPr lang="en-US" sz="700" dirty="0" err="1">
                <a:solidFill>
                  <a:schemeClr val="bg1">
                    <a:lumMod val="95000"/>
                  </a:schemeClr>
                </a:solidFill>
              </a:rPr>
              <a:t>Presentation_ID</a:t>
            </a:r>
            <a:endParaRPr lang="en-US" sz="7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Rectangle 6282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prstTxWarp prst="textNoShape">
              <a:avLst/>
            </a:prstTxWarp>
            <a:spAutoFit/>
          </a:bodyPr>
          <a:lstStyle/>
          <a:p>
            <a:pPr algn="r" defTabSz="814388" eaLnBrk="0" hangingPunct="0"/>
            <a:fld id="{A4FB9F4D-098F-364F-8E6E-0FEF24D26380}" type="slidenum">
              <a:rPr lang="en-US" sz="1000">
                <a:solidFill>
                  <a:srgbClr val="F2F2F2"/>
                </a:solidFill>
              </a:rPr>
              <a:pPr algn="r" defTabSz="814388" eaLnBrk="0" hangingPunct="0"/>
              <a:t>‹#›</a:t>
            </a:fld>
            <a:endParaRPr lang="en-US" sz="1000">
              <a:solidFill>
                <a:srgbClr val="F2F2F2"/>
              </a:solidFill>
            </a:endParaRPr>
          </a:p>
        </p:txBody>
      </p:sp>
      <p:sp>
        <p:nvSpPr>
          <p:cNvPr id="2561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33413" y="2343150"/>
            <a:ext cx="7772400" cy="708025"/>
          </a:xfrm>
          <a:ln/>
        </p:spPr>
        <p:txBody>
          <a:bodyPr lIns="91440" tIns="45720" rIns="91440" bIns="45720" anchor="ctr"/>
          <a:lstStyle>
            <a:lvl1pPr>
              <a:defRPr sz="3000" smtClean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13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33413" y="3413125"/>
            <a:ext cx="6400800" cy="381000"/>
          </a:xfrm>
          <a:ln/>
        </p:spPr>
        <p:txBody>
          <a:bodyPr lIns="91440" tIns="45720" rIns="91440" bIns="45720"/>
          <a:lstStyle>
            <a:lvl1pPr marL="0" indent="0">
              <a:buFont typeface="Wingdings" pitchFamily="2" charset="2"/>
              <a:buNone/>
              <a:defRPr sz="2000" smtClean="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457200" indent="0">
              <a:defRPr/>
            </a:lvl2pPr>
            <a:lvl4pPr marL="1371600" indent="0">
              <a:defRPr/>
            </a:lvl4pPr>
            <a:lvl5pPr marL="1828800" indent="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1520825"/>
            <a:ext cx="3894137" cy="3571875"/>
          </a:xfrm>
        </p:spPr>
        <p:txBody>
          <a:bodyPr/>
          <a:lstStyle>
            <a:lvl1pPr>
              <a:defRPr sz="2800"/>
            </a:lvl1pPr>
            <a:lvl2pPr marL="457200" indent="0">
              <a:defRPr sz="2400"/>
            </a:lvl2pPr>
            <a:lvl3pPr>
              <a:defRPr sz="2000"/>
            </a:lvl3pPr>
            <a:lvl4pPr marL="1371600" indent="0">
              <a:defRPr sz="1800"/>
            </a:lvl4pPr>
            <a:lvl5pPr marL="1828800" indent="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1520825"/>
            <a:ext cx="3894138" cy="3571875"/>
          </a:xfrm>
        </p:spPr>
        <p:txBody>
          <a:bodyPr/>
          <a:lstStyle>
            <a:lvl1pPr>
              <a:defRPr sz="2800"/>
            </a:lvl1pPr>
            <a:lvl2pPr marL="457200" indent="0">
              <a:defRPr sz="2400"/>
            </a:lvl2pPr>
            <a:lvl3pPr>
              <a:defRPr sz="2000"/>
            </a:lvl3pPr>
            <a:lvl4pPr marL="1371600" indent="0">
              <a:defRPr sz="1800"/>
            </a:lvl4pPr>
            <a:lvl5pPr marL="1828800" indent="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-10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9713" y="1441345"/>
            <a:ext cx="8578850" cy="4527655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rgbClr val="435153"/>
                </a:solidFill>
                <a:latin typeface="+mj-lt"/>
              </a:defRPr>
            </a:lvl2pPr>
            <a:lvl3pPr>
              <a:defRPr>
                <a:solidFill>
                  <a:srgbClr val="435153"/>
                </a:solidFill>
                <a:latin typeface="+mj-lt"/>
              </a:defRPr>
            </a:lvl3pPr>
            <a:lvl4pPr>
              <a:defRPr>
                <a:solidFill>
                  <a:srgbClr val="435153"/>
                </a:solidFill>
                <a:latin typeface="+mj-lt"/>
              </a:defRPr>
            </a:lvl4pPr>
            <a:lvl5pPr>
              <a:defRPr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146"/>
          <p:cNvSpPr>
            <a:spLocks noGrp="1" noChangeArrowheads="1"/>
          </p:cNvSpPr>
          <p:nvPr>
            <p:ph type="title"/>
          </p:nvPr>
        </p:nvSpPr>
        <p:spPr bwMode="auto">
          <a:xfrm>
            <a:off x="655638" y="304800"/>
            <a:ext cx="8145462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368774" name="Rectangle 6278"/>
          <p:cNvSpPr>
            <a:spLocks noChangeArrowheads="1"/>
          </p:cNvSpPr>
          <p:nvPr/>
        </p:nvSpPr>
        <p:spPr bwMode="auto">
          <a:xfrm>
            <a:off x="0" y="0"/>
            <a:ext cx="9144000" cy="177800"/>
          </a:xfrm>
          <a:prstGeom prst="rect">
            <a:avLst/>
          </a:prstGeom>
          <a:solidFill>
            <a:srgbClr val="015F85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lang="en-US"/>
          </a:p>
        </p:txBody>
      </p:sp>
      <p:sp>
        <p:nvSpPr>
          <p:cNvPr id="368778" name="Rectangle 6282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prstTxWarp prst="textNoShape">
              <a:avLst/>
            </a:prstTxWarp>
            <a:spAutoFit/>
          </a:bodyPr>
          <a:lstStyle/>
          <a:p>
            <a:pPr algn="r" defTabSz="814388" eaLnBrk="0" hangingPunct="0"/>
            <a:fld id="{16A7133E-4839-A54E-B69B-EA1724989B42}" type="slidenum">
              <a:rPr lang="en-US" sz="1000">
                <a:solidFill>
                  <a:srgbClr val="C0C0C4"/>
                </a:solidFill>
              </a:rPr>
              <a:pPr algn="r" defTabSz="814388" eaLnBrk="0" hangingPunct="0"/>
              <a:t>‹#›</a:t>
            </a:fld>
            <a:endParaRPr lang="en-US" sz="1000">
              <a:solidFill>
                <a:srgbClr val="C0C0C4"/>
              </a:solidFill>
            </a:endParaRPr>
          </a:p>
        </p:txBody>
      </p:sp>
      <p:sp>
        <p:nvSpPr>
          <p:cNvPr id="7176" name="Rectangle 628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5638" y="1520825"/>
            <a:ext cx="7940675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58" r:id="rId2"/>
    <p:sldLayoutId id="2147483759" r:id="rId3"/>
    <p:sldLayoutId id="2147483760" r:id="rId4"/>
    <p:sldLayoutId id="2147483761" r:id="rId5"/>
    <p:sldLayoutId id="2147483763" r:id="rId6"/>
  </p:sldLayoutIdLst>
  <p:transition>
    <p:wipe dir="r"/>
  </p:transition>
  <p:hf sldNum="0" hdr="0"/>
  <p:txStyles>
    <p:titleStyle>
      <a:lvl1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36538" indent="-2365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tx2"/>
        </a:buClr>
        <a:buSzPct val="100000"/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914400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371600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828800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062163" algn="l" defTabSz="814388" rtl="0" eaLnBrk="1" fontAlgn="base" hangingPunct="1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519363" algn="l" defTabSz="814388" rtl="0" eaLnBrk="1" fontAlgn="base" hangingPunct="1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2976563" algn="l" defTabSz="814388" rtl="0" eaLnBrk="1" fontAlgn="base" hangingPunct="1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433763" algn="l" defTabSz="814388" rtl="0" eaLnBrk="1" fontAlgn="base" hangingPunct="1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tf.org/id/draft-asechoud-rtgwg-qos-model-02.tx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1"/>
          <p:cNvSpPr>
            <a:spLocks noGrp="1" noChangeArrowheads="1"/>
          </p:cNvSpPr>
          <p:nvPr>
            <p:ph type="ctrTitle"/>
          </p:nvPr>
        </p:nvSpPr>
        <p:spPr>
          <a:xfrm>
            <a:off x="620839" y="1814920"/>
            <a:ext cx="7772400" cy="708025"/>
          </a:xfrm>
        </p:spPr>
        <p:txBody>
          <a:bodyPr/>
          <a:lstStyle/>
          <a:p>
            <a:r>
              <a:rPr lang="en-US" dirty="0" err="1"/>
              <a:t>QoS</a:t>
            </a:r>
            <a:r>
              <a:rPr lang="en-US" dirty="0"/>
              <a:t> Yang Model</a:t>
            </a:r>
          </a:p>
        </p:txBody>
      </p:sp>
      <p:sp>
        <p:nvSpPr>
          <p:cNvPr id="9219" name="Rectangle 22"/>
          <p:cNvSpPr>
            <a:spLocks noGrp="1" noChangeArrowheads="1"/>
          </p:cNvSpPr>
          <p:nvPr>
            <p:ph type="subTitle" idx="1"/>
          </p:nvPr>
        </p:nvSpPr>
        <p:spPr>
          <a:xfrm>
            <a:off x="595692" y="2968704"/>
            <a:ext cx="8356782" cy="627063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u="sng" dirty="0">
                <a:hlinkClick r:id="rId3"/>
              </a:rPr>
              <a:t>http://www.ietf.org/id/draft-asechoud-rtgwg-qos-model-06.txt</a:t>
            </a:r>
            <a:endParaRPr lang="en-US" i="1" dirty="0"/>
          </a:p>
        </p:txBody>
      </p:sp>
      <p:sp>
        <p:nvSpPr>
          <p:cNvPr id="4" name="Rectangle 22"/>
          <p:cNvSpPr txBox="1">
            <a:spLocks noChangeArrowheads="1"/>
          </p:cNvSpPr>
          <p:nvPr/>
        </p:nvSpPr>
        <p:spPr bwMode="auto">
          <a:xfrm>
            <a:off x="595692" y="4914388"/>
            <a:ext cx="7357014" cy="115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defTabSz="814388" eaLnBrk="0" hangingPunct="0">
              <a:spcBef>
                <a:spcPct val="50000"/>
              </a:spcBef>
              <a:buClr>
                <a:schemeClr val="tx2"/>
              </a:buClr>
              <a:buSzPct val="100000"/>
            </a:pPr>
            <a:r>
              <a:rPr lang="en-US" dirty="0"/>
              <a:t>IETF 102, Montreal</a:t>
            </a:r>
          </a:p>
          <a:p>
            <a:pPr lvl="0" defTabSz="814388" eaLnBrk="0" hangingPunct="0">
              <a:spcBef>
                <a:spcPct val="50000"/>
              </a:spcBef>
              <a:buClr>
                <a:schemeClr val="tx2"/>
              </a:buClr>
              <a:buSzPct val="100000"/>
            </a:pPr>
            <a:endParaRPr kumimoji="0" lang="en-US" sz="2000" b="0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" name="Rectangle 22"/>
          <p:cNvSpPr txBox="1">
            <a:spLocks noChangeArrowheads="1"/>
          </p:cNvSpPr>
          <p:nvPr/>
        </p:nvSpPr>
        <p:spPr bwMode="auto">
          <a:xfrm>
            <a:off x="620839" y="5511800"/>
            <a:ext cx="6400800" cy="609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defTabSz="814388" eaLnBrk="0" hangingPunct="0">
              <a:lnSpc>
                <a:spcPct val="75000"/>
              </a:lnSpc>
              <a:spcBef>
                <a:spcPct val="50000"/>
              </a:spcBef>
              <a:buClr>
                <a:schemeClr val="tx2"/>
              </a:buClr>
              <a:buSzPct val="100000"/>
            </a:pPr>
            <a:r>
              <a:rPr lang="en-US" i="1" dirty="0"/>
              <a:t>July, 2018</a:t>
            </a:r>
            <a:endParaRPr kumimoji="0" lang="en-US" b="0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406D647C-3722-3648-900E-3168EDA39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692" y="3602132"/>
            <a:ext cx="7357014" cy="109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defTabSz="814388" eaLnBrk="0" hangingPunct="0">
              <a:spcBef>
                <a:spcPct val="50000"/>
              </a:spcBef>
              <a:buClr>
                <a:schemeClr val="tx2"/>
              </a:buClr>
              <a:buSzPct val="100000"/>
            </a:pPr>
            <a:r>
              <a:rPr kumimoji="0" lang="en-US" b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Aseem</a:t>
            </a:r>
            <a:r>
              <a:rPr kumimoji="0" lang="en-US" b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b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Choudhary</a:t>
            </a:r>
            <a:r>
              <a:rPr lang="en-US" kern="0" dirty="0">
                <a:latin typeface="+mn-lt"/>
              </a:rPr>
              <a:t>, Norm </a:t>
            </a:r>
            <a:r>
              <a:rPr lang="en-US" kern="0" dirty="0" err="1">
                <a:latin typeface="+mn-lt"/>
              </a:rPr>
              <a:t>Strahle</a:t>
            </a:r>
            <a:r>
              <a:rPr lang="en-US" kern="0" dirty="0">
                <a:latin typeface="+mn-lt"/>
              </a:rPr>
              <a:t>, </a:t>
            </a:r>
            <a:r>
              <a:rPr lang="en-US" kern="0" dirty="0" err="1">
                <a:latin typeface="+mn-lt"/>
              </a:rPr>
              <a:t>Ing-Whar</a:t>
            </a:r>
            <a:r>
              <a:rPr lang="en-US" kern="0" dirty="0">
                <a:latin typeface="+mn-lt"/>
              </a:rPr>
              <a:t> Chen, </a:t>
            </a:r>
          </a:p>
          <a:p>
            <a:pPr lvl="0" defTabSz="814388" eaLnBrk="0" hangingPunct="0">
              <a:spcBef>
                <a:spcPct val="50000"/>
              </a:spcBef>
              <a:buClr>
                <a:schemeClr val="tx2"/>
              </a:buClr>
              <a:buSzPct val="100000"/>
            </a:pPr>
            <a:r>
              <a:rPr lang="en-US" dirty="0"/>
              <a:t>Mahesh </a:t>
            </a:r>
            <a:r>
              <a:rPr lang="en-US" dirty="0" err="1"/>
              <a:t>Jethanandani</a:t>
            </a:r>
            <a:r>
              <a:rPr lang="en-US" dirty="0"/>
              <a:t>, </a:t>
            </a:r>
            <a:r>
              <a:rPr lang="en-US" dirty="0" err="1"/>
              <a:t>Ebben</a:t>
            </a:r>
            <a:r>
              <a:rPr lang="en-US" dirty="0"/>
              <a:t> Aries</a:t>
            </a:r>
            <a:endParaRPr lang="en-US" sz="2000" i="1" kern="0" dirty="0">
              <a:latin typeface="+mn-lt"/>
            </a:endParaRPr>
          </a:p>
          <a:p>
            <a:pPr lvl="0" defTabSz="814388" eaLnBrk="0" hangingPunct="0">
              <a:spcBef>
                <a:spcPct val="50000"/>
              </a:spcBef>
              <a:buClr>
                <a:schemeClr val="tx2"/>
              </a:buClr>
              <a:buSzPct val="100000"/>
            </a:pPr>
            <a:endParaRPr kumimoji="0" lang="en-US" sz="2000" b="0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39713" y="1556668"/>
            <a:ext cx="8466308" cy="4886096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800" dirty="0">
                <a:solidFill>
                  <a:srgbClr val="331645"/>
                </a:solidFill>
              </a:rPr>
              <a:t>Status</a:t>
            </a:r>
          </a:p>
          <a:p>
            <a:pPr>
              <a:lnSpc>
                <a:spcPct val="110000"/>
              </a:lnSpc>
            </a:pPr>
            <a:r>
              <a:rPr lang="en-US" sz="2800" dirty="0">
                <a:solidFill>
                  <a:srgbClr val="331645"/>
                </a:solidFill>
              </a:rPr>
              <a:t>Recent changes to the draft</a:t>
            </a:r>
          </a:p>
          <a:p>
            <a:pPr>
              <a:lnSpc>
                <a:spcPct val="110000"/>
              </a:lnSpc>
            </a:pPr>
            <a:r>
              <a:rPr lang="en-US" sz="2800" dirty="0">
                <a:solidFill>
                  <a:srgbClr val="331645"/>
                </a:solidFill>
              </a:rPr>
              <a:t>Summary</a:t>
            </a:r>
          </a:p>
          <a:p>
            <a:pPr>
              <a:lnSpc>
                <a:spcPct val="110000"/>
              </a:lnSpc>
            </a:pPr>
            <a:r>
              <a:rPr lang="en-US" sz="2800" dirty="0">
                <a:solidFill>
                  <a:srgbClr val="331645"/>
                </a:solidFill>
              </a:rPr>
              <a:t>Next Steps</a:t>
            </a:r>
          </a:p>
          <a:p>
            <a:pPr>
              <a:buNone/>
            </a:pPr>
            <a:endParaRPr lang="en-US" dirty="0">
              <a:solidFill>
                <a:srgbClr val="33164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425341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39712" y="1556668"/>
            <a:ext cx="8578851" cy="320007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solidFill>
                  <a:srgbClr val="331645"/>
                </a:solidFill>
              </a:rPr>
              <a:t>Weekly meeting to bring closure on any feedback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solidFill>
                  <a:srgbClr val="331645"/>
                </a:solidFill>
              </a:rPr>
              <a:t>Taken care of the comments provided in IETF 101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solidFill>
                  <a:srgbClr val="331645"/>
                </a:solidFill>
              </a:rPr>
              <a:t>Based on the discussions, revised version: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>
                <a:solidFill>
                  <a:srgbClr val="331645"/>
                </a:solidFill>
              </a:rPr>
              <a:t>       </a:t>
            </a:r>
            <a:r>
              <a:rPr lang="en-US" u="sng" dirty="0">
                <a:solidFill>
                  <a:schemeClr val="accent1"/>
                </a:solidFill>
              </a:rPr>
              <a:t>https://</a:t>
            </a:r>
            <a:r>
              <a:rPr lang="en-US" u="sng" dirty="0" err="1">
                <a:solidFill>
                  <a:schemeClr val="accent1"/>
                </a:solidFill>
              </a:rPr>
              <a:t>tools.ietf.org</a:t>
            </a:r>
            <a:r>
              <a:rPr lang="en-US" u="sng" dirty="0">
                <a:solidFill>
                  <a:schemeClr val="accent1"/>
                </a:solidFill>
              </a:rPr>
              <a:t>/html/draft-asechoud-rtgwg-qos-model-07</a:t>
            </a:r>
            <a:endParaRPr lang="en-US" u="sng" dirty="0">
              <a:solidFill>
                <a:srgbClr val="331645"/>
              </a:solidFill>
            </a:endParaRPr>
          </a:p>
          <a:p>
            <a:pPr>
              <a:buNone/>
            </a:pPr>
            <a:endParaRPr lang="en-US" dirty="0">
              <a:solidFill>
                <a:srgbClr val="33164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198066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302" y="267115"/>
            <a:ext cx="8588861" cy="838200"/>
          </a:xfrm>
        </p:spPr>
        <p:txBody>
          <a:bodyPr/>
          <a:lstStyle/>
          <a:p>
            <a:r>
              <a:rPr lang="en-US" dirty="0"/>
              <a:t>Recent changes to the draft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7013" y="1105315"/>
            <a:ext cx="8466308" cy="551138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50000"/>
              </a:lnSpc>
            </a:pPr>
            <a:endParaRPr lang="en-US" sz="2800" dirty="0">
              <a:solidFill>
                <a:schemeClr val="bg2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chemeClr val="tx1"/>
                </a:solidFill>
              </a:rPr>
              <a:t>Rate is defined as value and unit. Rate unit is defined as bits/sec and percent.</a:t>
            </a:r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chemeClr val="tx1"/>
                </a:solidFill>
              </a:rPr>
              <a:t>Burst is defined as value and unit. Burst unit is defined as bytes and </a:t>
            </a:r>
            <a:r>
              <a:rPr lang="en-US" sz="2800" dirty="0" err="1">
                <a:solidFill>
                  <a:schemeClr val="tx1"/>
                </a:solidFill>
              </a:rPr>
              <a:t>millisec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bg2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chemeClr val="tx1"/>
                </a:solidFill>
              </a:rPr>
              <a:t>Queues and Schedulers Model stitched to the QoS Policy Framework.</a:t>
            </a:r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chemeClr val="tx1"/>
                </a:solidFill>
              </a:rPr>
              <a:t>Queues can be defined as inline or as template.</a:t>
            </a:r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chemeClr val="tx1"/>
                </a:solidFill>
              </a:rPr>
              <a:t>Queue Policy is defined as set of queues each with associated queue parameters.</a:t>
            </a:r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chemeClr val="tx1"/>
                </a:solidFill>
              </a:rPr>
              <a:t>Scheduler Policy is defined as scheduling parameters with associated Queue Policy.</a:t>
            </a:r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chemeClr val="tx1"/>
                </a:solidFill>
              </a:rPr>
              <a:t>Queues and scheduling parameters can be defined in </a:t>
            </a:r>
            <a:r>
              <a:rPr lang="en-US" sz="2800" dirty="0" err="1">
                <a:solidFill>
                  <a:schemeClr val="tx1"/>
                </a:solidFill>
              </a:rPr>
              <a:t>diffserv</a:t>
            </a:r>
            <a:r>
              <a:rPr lang="en-US" sz="2800" dirty="0">
                <a:solidFill>
                  <a:schemeClr val="tx1"/>
                </a:solidFill>
              </a:rPr>
              <a:t> policy as well.</a:t>
            </a:r>
          </a:p>
          <a:p>
            <a:pPr>
              <a:lnSpc>
                <a:spcPct val="100000"/>
              </a:lnSpc>
            </a:pPr>
            <a:endParaRPr lang="en-US" sz="2400" dirty="0"/>
          </a:p>
          <a:p>
            <a:pPr>
              <a:lnSpc>
                <a:spcPct val="100000"/>
              </a:lnSpc>
            </a:pPr>
            <a:endParaRPr lang="en-US" sz="2400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800" dirty="0">
              <a:solidFill>
                <a:schemeClr val="bg2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endParaRPr lang="en-US" dirty="0">
              <a:solidFill>
                <a:srgbClr val="331645"/>
              </a:solidFill>
            </a:endParaRPr>
          </a:p>
          <a:p>
            <a:pPr>
              <a:lnSpc>
                <a:spcPct val="110000"/>
              </a:lnSpc>
            </a:pPr>
            <a:endParaRPr lang="en-US" dirty="0">
              <a:solidFill>
                <a:srgbClr val="331645"/>
              </a:solidFill>
            </a:endParaRPr>
          </a:p>
          <a:p>
            <a:pPr>
              <a:buNone/>
            </a:pPr>
            <a:endParaRPr lang="en-US" dirty="0">
              <a:solidFill>
                <a:srgbClr val="33164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227328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1145" y="448379"/>
            <a:ext cx="3616037" cy="838200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39713" y="1438153"/>
            <a:ext cx="8466308" cy="4969321"/>
          </a:xfrm>
        </p:spPr>
        <p:txBody>
          <a:bodyPr>
            <a:normAutofit/>
          </a:bodyPr>
          <a:lstStyle/>
          <a:p>
            <a:pPr>
              <a:lnSpc>
                <a:spcPct val="50000"/>
              </a:lnSpc>
            </a:pPr>
            <a:endParaRPr lang="en-US" sz="2800" dirty="0">
              <a:solidFill>
                <a:schemeClr val="bg2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bg2"/>
                </a:solidFill>
              </a:rPr>
              <a:t>The current model defines QoS framework of Policy, Classifier, Actions, Target, Queues and Schedulers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bg2"/>
                </a:solidFill>
              </a:rPr>
              <a:t>Adaptable to any vendor </a:t>
            </a:r>
            <a:r>
              <a:rPr lang="en-US" sz="2400" dirty="0" err="1">
                <a:solidFill>
                  <a:schemeClr val="bg2"/>
                </a:solidFill>
              </a:rPr>
              <a:t>QoS</a:t>
            </a:r>
            <a:r>
              <a:rPr lang="en-US" sz="2400" dirty="0">
                <a:solidFill>
                  <a:schemeClr val="bg2"/>
                </a:solidFill>
              </a:rPr>
              <a:t> model. The three examples of Company A, B and C models are added.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bg2"/>
                </a:solidFill>
              </a:rPr>
              <a:t>Augmentable to other Matches and Actions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bg2"/>
                </a:solidFill>
              </a:rPr>
              <a:t>Extensible through various feature definitions</a:t>
            </a:r>
          </a:p>
          <a:p>
            <a:pPr marL="0" indent="0">
              <a:lnSpc>
                <a:spcPct val="110000"/>
              </a:lnSpc>
              <a:buNone/>
            </a:pPr>
            <a:endParaRPr lang="en-US" dirty="0">
              <a:solidFill>
                <a:srgbClr val="331645"/>
              </a:solidFill>
            </a:endParaRPr>
          </a:p>
          <a:p>
            <a:pPr>
              <a:lnSpc>
                <a:spcPct val="110000"/>
              </a:lnSpc>
            </a:pPr>
            <a:endParaRPr lang="en-US" dirty="0">
              <a:solidFill>
                <a:srgbClr val="331645"/>
              </a:solidFill>
            </a:endParaRPr>
          </a:p>
          <a:p>
            <a:pPr>
              <a:buNone/>
            </a:pPr>
            <a:endParaRPr lang="en-US" dirty="0">
              <a:solidFill>
                <a:srgbClr val="33164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405109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1145" y="448379"/>
            <a:ext cx="3616037" cy="838200"/>
          </a:xfrm>
        </p:spPr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39713" y="1438153"/>
            <a:ext cx="8466308" cy="4969321"/>
          </a:xfrm>
        </p:spPr>
        <p:txBody>
          <a:bodyPr>
            <a:normAutofit/>
          </a:bodyPr>
          <a:lstStyle/>
          <a:p>
            <a:pPr>
              <a:lnSpc>
                <a:spcPct val="50000"/>
              </a:lnSpc>
            </a:pPr>
            <a:endParaRPr lang="en-US" sz="2800" dirty="0">
              <a:solidFill>
                <a:schemeClr val="bg2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chemeClr val="bg2"/>
                </a:solidFill>
              </a:rPr>
              <a:t>Further Comments/Input from IETF Community</a:t>
            </a:r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chemeClr val="bg2"/>
                </a:solidFill>
              </a:rPr>
              <a:t>Call for Adoption</a:t>
            </a:r>
          </a:p>
          <a:p>
            <a:pPr marL="0" indent="0">
              <a:lnSpc>
                <a:spcPct val="110000"/>
              </a:lnSpc>
              <a:buNone/>
            </a:pPr>
            <a:endParaRPr lang="en-US" dirty="0">
              <a:solidFill>
                <a:srgbClr val="331645"/>
              </a:solidFill>
            </a:endParaRPr>
          </a:p>
          <a:p>
            <a:pPr>
              <a:lnSpc>
                <a:spcPct val="110000"/>
              </a:lnSpc>
            </a:pPr>
            <a:endParaRPr lang="en-US" dirty="0">
              <a:solidFill>
                <a:srgbClr val="331645"/>
              </a:solidFill>
            </a:endParaRPr>
          </a:p>
          <a:p>
            <a:pPr>
              <a:buNone/>
            </a:pPr>
            <a:endParaRPr lang="en-US" dirty="0">
              <a:solidFill>
                <a:srgbClr val="33164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243567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CL09_Final_NETWORKERS_Template">
  <a:themeElements>
    <a:clrScheme name="CL09_Final_NETWORKERS_Template 1">
      <a:dk1>
        <a:srgbClr val="000000"/>
      </a:dk1>
      <a:lt1>
        <a:srgbClr val="FFFFFF"/>
      </a:lt1>
      <a:dk2>
        <a:srgbClr val="0183B7"/>
      </a:dk2>
      <a:lt2>
        <a:srgbClr val="000000"/>
      </a:lt2>
      <a:accent1>
        <a:srgbClr val="0183B7"/>
      </a:accent1>
      <a:accent2>
        <a:srgbClr val="B21A1A"/>
      </a:accent2>
      <a:accent3>
        <a:srgbClr val="FFFFFF"/>
      </a:accent3>
      <a:accent4>
        <a:srgbClr val="000000"/>
      </a:accent4>
      <a:accent5>
        <a:srgbClr val="AAC1D8"/>
      </a:accent5>
      <a:accent6>
        <a:srgbClr val="A11616"/>
      </a:accent6>
      <a:hlink>
        <a:srgbClr val="47B0D5"/>
      </a:hlink>
      <a:folHlink>
        <a:srgbClr val="C9A303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L09_Final_NETWORKERS_Template 1">
        <a:dk1>
          <a:srgbClr val="000000"/>
        </a:dk1>
        <a:lt1>
          <a:srgbClr val="FFFFFF"/>
        </a:lt1>
        <a:dk2>
          <a:srgbClr val="0183B7"/>
        </a:dk2>
        <a:lt2>
          <a:srgbClr val="000000"/>
        </a:lt2>
        <a:accent1>
          <a:srgbClr val="0183B7"/>
        </a:accent1>
        <a:accent2>
          <a:srgbClr val="B21A1A"/>
        </a:accent2>
        <a:accent3>
          <a:srgbClr val="FFFFFF"/>
        </a:accent3>
        <a:accent4>
          <a:srgbClr val="000000"/>
        </a:accent4>
        <a:accent5>
          <a:srgbClr val="AAC1D8"/>
        </a:accent5>
        <a:accent6>
          <a:srgbClr val="A11616"/>
        </a:accent6>
        <a:hlink>
          <a:srgbClr val="47B0D5"/>
        </a:hlink>
        <a:folHlink>
          <a:srgbClr val="C9A3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CL09_Final_NETWORKERS_Template</Template>
  <TotalTime>93079</TotalTime>
  <Pages>28</Pages>
  <Words>250</Words>
  <Application>Microsoft Macintosh PowerPoint</Application>
  <PresentationFormat>On-screen Show (4:3)</PresentationFormat>
  <Paragraphs>42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ＭＳ Ｐゴシック</vt:lpstr>
      <vt:lpstr>Arial</vt:lpstr>
      <vt:lpstr>Wingdings</vt:lpstr>
      <vt:lpstr>CL09_Final_NETWORKERS_Template</vt:lpstr>
      <vt:lpstr>QoS Yang Model</vt:lpstr>
      <vt:lpstr>Topics</vt:lpstr>
      <vt:lpstr>Status</vt:lpstr>
      <vt:lpstr>Recent changes to the draft</vt:lpstr>
      <vt:lpstr>Summary</vt:lpstr>
      <vt:lpstr>Next Steps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Cisco WiMAX Broadband System</dc:title>
  <dc:subject>Guide for Creating Powerpoint Presentations</dc:subject>
  <dc:creator>Current User</dc:creator>
  <cp:keywords/>
  <dc:description/>
  <cp:lastModifiedBy>Microsoft Office User</cp:lastModifiedBy>
  <cp:revision>554</cp:revision>
  <cp:lastPrinted>1999-01-27T00:54:54Z</cp:lastPrinted>
  <dcterms:created xsi:type="dcterms:W3CDTF">2012-03-22T18:15:16Z</dcterms:created>
  <dcterms:modified xsi:type="dcterms:W3CDTF">2018-07-16T01:40:40Z</dcterms:modified>
</cp:coreProperties>
</file>