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83" r:id="rId3"/>
    <p:sldId id="286" r:id="rId4"/>
    <p:sldId id="289" r:id="rId5"/>
    <p:sldId id="290" r:id="rId6"/>
    <p:sldId id="287" r:id="rId7"/>
    <p:sldId id="288" r:id="rId8"/>
    <p:sldId id="259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911" autoAdjust="0"/>
  </p:normalViewPr>
  <p:slideViewPr>
    <p:cSldViewPr>
      <p:cViewPr>
        <p:scale>
          <a:sx n="70" d="100"/>
          <a:sy n="70" d="100"/>
        </p:scale>
        <p:origin x="-552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2ABF85C-CCB0-44F3-84E8-EF37D675D819}" type="datetimeFigureOut">
              <a:rPr lang="en-US"/>
              <a:pPr/>
              <a:t>3/15/2018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7474DBA-FBA7-4CCB-9B1A-C49F34361C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</p:spPr>
        <p:txBody>
          <a:bodyPr/>
          <a:lstStyle/>
          <a:p>
            <a:fld id="{1B50402E-4C80-48AD-A7A6-803D54ABDE8B}" type="slidenum">
              <a:rPr lang="en-US"/>
              <a:pPr/>
              <a:t>4</a:t>
            </a:fld>
            <a:endParaRPr lang="en-US"/>
          </a:p>
        </p:txBody>
      </p:sp>
      <p:sp>
        <p:nvSpPr>
          <p:cNvPr id="143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</p:spPr>
        <p:txBody>
          <a:bodyPr/>
          <a:lstStyle/>
          <a:p>
            <a:fld id="{FF9E4159-0525-498F-A120-77F35D4CD2FD}" type="slidenum">
              <a:rPr lang="en-US"/>
              <a:pPr/>
              <a:t>5</a:t>
            </a:fld>
            <a:endParaRPr lang="en-US"/>
          </a:p>
        </p:txBody>
      </p:sp>
      <p:sp>
        <p:nvSpPr>
          <p:cNvPr id="153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53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</p:spPr>
        <p:txBody>
          <a:bodyPr/>
          <a:lstStyle/>
          <a:p>
            <a:fld id="{74A587CC-259C-435D-AE37-EBE5227AED9D}" type="slidenum">
              <a:rPr lang="en-US"/>
              <a:pPr/>
              <a:t>6</a:t>
            </a:fld>
            <a:endParaRPr lang="en-US"/>
          </a:p>
        </p:txBody>
      </p:sp>
      <p:sp>
        <p:nvSpPr>
          <p:cNvPr id="163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0236" y="694171"/>
            <a:ext cx="4437529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63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</p:spPr>
        <p:txBody>
          <a:bodyPr/>
          <a:lstStyle/>
          <a:p>
            <a:fld id="{6B3D2B80-515B-4EF3-8CDE-A3F87B1B7366}" type="slidenum">
              <a:rPr lang="en-US"/>
              <a:pPr/>
              <a:t>7</a:t>
            </a:fld>
            <a:endParaRPr lang="en-US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AC58067-0336-4695-9C41-8AAD36169087}" type="slidenum">
              <a:rPr lang="en-US" altLang="en-US"/>
              <a:pPr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D6A0F1-1773-4648-B198-64BBBEEE4DD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E3394A-8E4B-4EAC-86BA-8874E5E6A3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4D48A-3AD6-4F89-9755-D8183EAFC14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032918-B78D-48D3-9023-2B83025287D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446CC4-61A1-48C1-B991-1A9C6F90F2E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934869-47B3-446D-9398-05667BA90B0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7E6B67-C374-4F14-A9F9-315B828896B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5A0B32-BF88-409A-84F2-E3978B07100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9D039E-9502-4272-9236-2B6E0B59EB0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6176AD-A57D-413D-B800-7FACBACAC10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D63111-250F-46E3-818F-8DCD03F55A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7F72B67-43D5-416D-B713-27780031DA9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r>
              <a:rPr lang="en-US" sz="4000" b="1" dirty="0" smtClean="0"/>
              <a:t>OAM Header for use in Overlay Networks </a:t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altLang="en-US" sz="4000" dirty="0" smtClean="0"/>
              <a:t/>
            </a:r>
            <a:br>
              <a:rPr lang="en-US" altLang="en-US" sz="4000" dirty="0" smtClean="0"/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/>
              <a:t>draft-</a:t>
            </a:r>
            <a:r>
              <a:rPr lang="en-US" sz="2400" dirty="0" err="1" smtClean="0"/>
              <a:t>ooamdt</a:t>
            </a:r>
            <a:r>
              <a:rPr lang="en-US" sz="2400" dirty="0" smtClean="0"/>
              <a:t>-</a:t>
            </a:r>
            <a:r>
              <a:rPr lang="en-US" sz="2400" dirty="0" err="1" smtClean="0"/>
              <a:t>rtgwg</a:t>
            </a:r>
            <a:r>
              <a:rPr lang="en-US" sz="2400" dirty="0" smtClean="0"/>
              <a:t>-</a:t>
            </a:r>
            <a:r>
              <a:rPr lang="en-US" sz="2400" dirty="0" err="1" smtClean="0"/>
              <a:t>ooam</a:t>
            </a:r>
            <a:r>
              <a:rPr lang="en-US" sz="2400" dirty="0" smtClean="0"/>
              <a:t>-header</a:t>
            </a:r>
            <a:endParaRPr lang="en-US" altLang="en-US" sz="24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91000" y="4495800"/>
            <a:ext cx="4114800" cy="1447800"/>
          </a:xfrm>
        </p:spPr>
        <p:txBody>
          <a:bodyPr/>
          <a:lstStyle/>
          <a:p>
            <a:pPr algn="r" hangingPunct="1">
              <a:lnSpc>
                <a:spcPct val="9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1800" dirty="0" smtClean="0">
                <a:solidFill>
                  <a:srgbClr val="000000"/>
                </a:solidFill>
              </a:rPr>
              <a:t>Mach Chen</a:t>
            </a:r>
          </a:p>
          <a:p>
            <a:pPr algn="r" hangingPunct="1">
              <a:lnSpc>
                <a:spcPct val="9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1800" dirty="0" err="1" smtClean="0">
                <a:solidFill>
                  <a:srgbClr val="000000"/>
                </a:solidFill>
              </a:rPr>
              <a:t>Yizhou</a:t>
            </a:r>
            <a:r>
              <a:rPr lang="en-US" sz="1800" dirty="0" smtClean="0">
                <a:solidFill>
                  <a:srgbClr val="000000"/>
                </a:solidFill>
              </a:rPr>
              <a:t> Li</a:t>
            </a:r>
          </a:p>
          <a:p>
            <a:pPr algn="r" hangingPunct="1">
              <a:lnSpc>
                <a:spcPct val="9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1800" dirty="0" smtClean="0">
                <a:solidFill>
                  <a:srgbClr val="000000"/>
                </a:solidFill>
              </a:rPr>
              <a:t>David </a:t>
            </a:r>
            <a:r>
              <a:rPr lang="en-US" sz="1800" dirty="0" err="1" smtClean="0">
                <a:solidFill>
                  <a:srgbClr val="000000"/>
                </a:solidFill>
              </a:rPr>
              <a:t>Dolson</a:t>
            </a:r>
            <a:endParaRPr lang="en-US" sz="1800" dirty="0" smtClean="0">
              <a:solidFill>
                <a:srgbClr val="000000"/>
              </a:solidFill>
            </a:endParaRPr>
          </a:p>
          <a:p>
            <a:pPr algn="l" eaLnBrk="1" hangingPunct="1"/>
            <a:endParaRPr lang="en-US" altLang="en-US" sz="1800" dirty="0" smtClean="0"/>
          </a:p>
          <a:p>
            <a:pPr algn="l" eaLnBrk="1" hangingPunct="1"/>
            <a:endParaRPr lang="en-US" altLang="zh-CN" sz="1600" dirty="0" smtClean="0">
              <a:ea typeface="SimSun" pitchFamily="2" charset="-122"/>
            </a:endParaRPr>
          </a:p>
          <a:p>
            <a:pPr algn="r" eaLnBrk="1" hangingPunct="1"/>
            <a:r>
              <a:rPr lang="en-US" altLang="zh-CN" sz="1600" dirty="0" smtClean="0">
                <a:ea typeface="SimSun" pitchFamily="2" charset="-122"/>
              </a:rPr>
              <a:t>IETF-101  March 2018, London</a:t>
            </a:r>
            <a:endParaRPr lang="en-US" altLang="en-US" sz="1600" dirty="0" smtClean="0">
              <a:ea typeface="SimSun" pitchFamily="2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4419600"/>
            <a:ext cx="4114800" cy="840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1">
              <a:lnSpc>
                <a:spcPct val="9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Greg Mirsky</a:t>
            </a:r>
          </a:p>
          <a:p>
            <a:pPr hangingPunct="1">
              <a:lnSpc>
                <a:spcPct val="9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dirty="0" err="1" smtClean="0">
                <a:solidFill>
                  <a:srgbClr val="000000"/>
                </a:solidFill>
              </a:rPr>
              <a:t>Nagendra</a:t>
            </a:r>
            <a:r>
              <a:rPr lang="en-US" dirty="0" smtClean="0">
                <a:solidFill>
                  <a:srgbClr val="000000"/>
                </a:solidFill>
              </a:rPr>
              <a:t> Kumar</a:t>
            </a:r>
          </a:p>
          <a:p>
            <a:pPr hangingPunct="1">
              <a:lnSpc>
                <a:spcPct val="9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Deepak Kumar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Problem statement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r>
              <a:rPr lang="en-US" sz="2000" dirty="0" smtClean="0">
                <a:solidFill>
                  <a:srgbClr val="000000"/>
                </a:solidFill>
              </a:rPr>
              <a:t>This document introduces Overlay Operations, Administration, and Maintenance (OOAM) Header to be used in overlay networks to create Overlay Associated Channel (OAC) to ensure that OOAM control packets are in-band with user traffic and de-multiplex OOAM protocols.</a:t>
            </a:r>
          </a:p>
          <a:p>
            <a:endParaRPr lang="en-US" sz="2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Arial" charset="0"/>
                <a:cs typeface="Arial" charset="0"/>
              </a:rPr>
              <a:t>Overlay Associated Channel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latin typeface="Arial" charset="0"/>
              </a:rPr>
              <a:t>Associated Channel (OAC) in the overlay network is the channel that is in-band with user traffic through: </a:t>
            </a:r>
          </a:p>
          <a:p>
            <a:pPr marL="569913" lvl="1" indent="-169863" eaLnBrk="1" hangingPunct="1">
              <a:lnSpc>
                <a:spcPct val="90000"/>
              </a:lnSpc>
              <a:spcBef>
                <a:spcPts val="750"/>
              </a:spcBef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1600" dirty="0" smtClean="0">
                <a:latin typeface="Arial" charset="0"/>
              </a:rPr>
              <a:t>using the same encapsulation as user traffic;</a:t>
            </a:r>
          </a:p>
          <a:p>
            <a:pPr marL="569913" lvl="1" indent="-169863" eaLnBrk="1" hangingPunct="1">
              <a:lnSpc>
                <a:spcPct val="90000"/>
              </a:lnSpc>
              <a:spcBef>
                <a:spcPts val="750"/>
              </a:spcBef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1600" dirty="0" smtClean="0">
                <a:latin typeface="Arial" charset="0"/>
              </a:rPr>
              <a:t>following the same path through the underlay network as user traffic.</a:t>
            </a:r>
          </a:p>
          <a:p>
            <a:r>
              <a:rPr lang="en-US" sz="2000" dirty="0" smtClean="0">
                <a:latin typeface="Arial" charset="0"/>
              </a:rPr>
              <a:t>Creating notion of the OAC in the overlay network ensures that packets of active OAM protocols carried in the OAC are in-band with user traffic.  Additionally, OAC allows development of OAM tools that, from operational point of view, function in essentially the same manner in any type of overlay.</a:t>
            </a: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628650" y="152400"/>
            <a:ext cx="7467600" cy="762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 smtClean="0">
                <a:latin typeface="Arial" charset="0"/>
              </a:rPr>
              <a:t>Overlay OAM Header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28650" y="1219200"/>
            <a:ext cx="7886700" cy="4351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marL="169863" indent="-169863" hangingPunct="1">
              <a:lnSpc>
                <a:spcPct val="90000"/>
              </a:lnSpc>
              <a:spcBef>
                <a:spcPts val="750"/>
              </a:spcBef>
              <a:spcAft>
                <a:spcPts val="1425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2000" dirty="0">
                <a:solidFill>
                  <a:srgbClr val="000000"/>
                </a:solidFill>
              </a:rPr>
              <a:t>Header format:</a:t>
            </a:r>
          </a:p>
          <a:p>
            <a:pPr marL="169863" indent="-169863" hangingPunct="1">
              <a:lnSpc>
                <a:spcPct val="90000"/>
              </a:lnSpc>
              <a:spcBef>
                <a:spcPts val="750"/>
              </a:spcBef>
              <a:spcAft>
                <a:spcPts val="1425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1400" dirty="0">
                <a:solidFill>
                  <a:srgbClr val="000000"/>
                </a:solidFill>
                <a:latin typeface="Courier New" pitchFamily="48" charset="0"/>
              </a:rPr>
              <a:t>    0                   1                   2                   3</a:t>
            </a:r>
          </a:p>
          <a:p>
            <a:pPr marL="169863" indent="-169863" hangingPunct="1">
              <a:lnSpc>
                <a:spcPct val="90000"/>
              </a:lnSpc>
              <a:spcBef>
                <a:spcPts val="750"/>
              </a:spcBef>
              <a:spcAft>
                <a:spcPts val="1425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1400" dirty="0">
                <a:solidFill>
                  <a:srgbClr val="000000"/>
                </a:solidFill>
                <a:latin typeface="Courier New" pitchFamily="48" charset="0"/>
              </a:rPr>
              <a:t>    0 1 2 3 4 5 6 7 8 9 0 1 2 3 4 5 6 7 8 9 0 1 2 3 4 5 6 7 8 9 0 1</a:t>
            </a:r>
          </a:p>
          <a:p>
            <a:pPr marL="169863" indent="-169863" hangingPunct="1">
              <a:lnSpc>
                <a:spcPct val="90000"/>
              </a:lnSpc>
              <a:spcBef>
                <a:spcPts val="750"/>
              </a:spcBef>
              <a:spcAft>
                <a:spcPts val="1425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1400" dirty="0">
                <a:solidFill>
                  <a:srgbClr val="000000"/>
                </a:solidFill>
                <a:latin typeface="Courier New" pitchFamily="48" charset="0"/>
              </a:rPr>
              <a:t>   +-+-+-+-+-+-+-+-+-+-+-+-+-+-+-+-+-+-+-+-+-+-+-+-+-+-+-+-+-+-+-+-+</a:t>
            </a:r>
          </a:p>
          <a:p>
            <a:pPr marL="169863" indent="-169863" hangingPunct="1">
              <a:lnSpc>
                <a:spcPct val="90000"/>
              </a:lnSpc>
              <a:spcBef>
                <a:spcPts val="750"/>
              </a:spcBef>
              <a:spcAft>
                <a:spcPts val="1425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1400" dirty="0">
                <a:solidFill>
                  <a:srgbClr val="000000"/>
                </a:solidFill>
                <a:latin typeface="Courier New" pitchFamily="48" charset="0"/>
              </a:rPr>
              <a:t>   | V |           </a:t>
            </a:r>
            <a:r>
              <a:rPr lang="en-US" sz="1400" dirty="0" err="1">
                <a:solidFill>
                  <a:srgbClr val="000000"/>
                </a:solidFill>
                <a:latin typeface="Courier New" pitchFamily="48" charset="0"/>
              </a:rPr>
              <a:t>Msg</a:t>
            </a:r>
            <a:r>
              <a:rPr lang="en-US" sz="1400" dirty="0">
                <a:solidFill>
                  <a:srgbClr val="000000"/>
                </a:solidFill>
                <a:latin typeface="Courier New" pitchFamily="48" charset="0"/>
              </a:rPr>
              <a:t> Type        |           Length              |</a:t>
            </a:r>
          </a:p>
          <a:p>
            <a:pPr marL="169863" indent="-169863" hangingPunct="1">
              <a:lnSpc>
                <a:spcPct val="90000"/>
              </a:lnSpc>
              <a:spcBef>
                <a:spcPts val="750"/>
              </a:spcBef>
              <a:spcAft>
                <a:spcPts val="1425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1400" dirty="0">
                <a:solidFill>
                  <a:srgbClr val="000000"/>
                </a:solidFill>
                <a:latin typeface="Courier New" pitchFamily="48" charset="0"/>
              </a:rPr>
              <a:t>   +-+-+-+-+-+-+-+-+-+-+-+-+-+-+-+-+-+-+-+-+-+-+-+-+-+-+-+-+-+-+-+-+</a:t>
            </a:r>
          </a:p>
          <a:p>
            <a:pPr marL="169863" indent="-169863" hangingPunct="1">
              <a:lnSpc>
                <a:spcPct val="90000"/>
              </a:lnSpc>
              <a:spcBef>
                <a:spcPts val="750"/>
              </a:spcBef>
              <a:spcAft>
                <a:spcPts val="1425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1400" dirty="0">
                <a:solidFill>
                  <a:srgbClr val="000000"/>
                </a:solidFill>
                <a:latin typeface="Courier New" pitchFamily="48" charset="0"/>
              </a:rPr>
              <a:t>   |             Flags             |    Reserved   |   Next Prot   |</a:t>
            </a:r>
          </a:p>
          <a:p>
            <a:pPr marL="169863" indent="-169863" hangingPunct="1">
              <a:lnSpc>
                <a:spcPct val="90000"/>
              </a:lnSpc>
              <a:spcBef>
                <a:spcPts val="750"/>
              </a:spcBef>
              <a:spcAft>
                <a:spcPts val="1425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1400" dirty="0">
                <a:solidFill>
                  <a:srgbClr val="000000"/>
                </a:solidFill>
                <a:latin typeface="Courier New" pitchFamily="48" charset="0"/>
              </a:rPr>
              <a:t>   +-+-+-+-+-+-+-+-+-+-+-+-+-+-+-+-+-+-+-+-+-+-+-+-+-+-+-+-+-+-+-+-+</a:t>
            </a:r>
          </a:p>
          <a:p>
            <a:pPr marL="169863" indent="-169863" hangingPunct="1">
              <a:lnSpc>
                <a:spcPct val="90000"/>
              </a:lnSpc>
              <a:spcBef>
                <a:spcPts val="750"/>
              </a:spcBef>
              <a:spcAft>
                <a:spcPts val="1425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1400" dirty="0">
                <a:solidFill>
                  <a:srgbClr val="000000"/>
                </a:solidFill>
                <a:latin typeface="Courier New" pitchFamily="48" charset="0"/>
              </a:rPr>
              <a:t>   ~                  OOAM Control Packet                          ~</a:t>
            </a:r>
          </a:p>
          <a:p>
            <a:pPr marL="169863" indent="-169863" hangingPunct="1">
              <a:lnSpc>
                <a:spcPct val="90000"/>
              </a:lnSpc>
              <a:spcBef>
                <a:spcPts val="750"/>
              </a:spcBef>
              <a:spcAft>
                <a:spcPts val="1425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1400" dirty="0">
                <a:solidFill>
                  <a:srgbClr val="000000"/>
                </a:solidFill>
                <a:latin typeface="Courier New" pitchFamily="48" charset="0"/>
              </a:rPr>
              <a:t>   +-+-+-+-+-+-+-+-+-+-+-+-+-+-+-+-+-+-+-+-+-+-+-+-+-+-+-+-+-+-+-+-+</a:t>
            </a:r>
          </a:p>
          <a:p>
            <a:pPr marL="169863" indent="-169863" hangingPunct="1">
              <a:lnSpc>
                <a:spcPct val="90000"/>
              </a:lnSpc>
              <a:spcBef>
                <a:spcPts val="750"/>
              </a:spcBef>
              <a:spcAft>
                <a:spcPts val="1425"/>
              </a:spcAft>
              <a:buSzPct val="45000"/>
              <a:buFont typeface="Aria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en-US" sz="2000" dirty="0">
              <a:solidFill>
                <a:srgbClr val="000000"/>
              </a:solidFill>
              <a:latin typeface="Courier New" pitchFamily="4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628650" y="365125"/>
            <a:ext cx="7886700" cy="731838"/>
          </a:xfrm>
        </p:spPr>
        <p:txBody>
          <a:bodyPr lIns="0" tIns="56448" rIns="0" bIns="0" anchor="ctr"/>
          <a:lstStyle/>
          <a:p>
            <a:pPr algn="ctr" eaLnBrk="1" hangingPunct="1">
              <a:lnSpc>
                <a:spcPct val="84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200" dirty="0" smtClean="0">
                <a:latin typeface="Arial" charset="0"/>
              </a:rPr>
              <a:t>Requirements toward overlay encapsulation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28650" y="1524000"/>
            <a:ext cx="7886700" cy="4652963"/>
          </a:xfrm>
        </p:spPr>
        <p:txBody>
          <a:bodyPr lIns="0" tIns="40320" rIns="0" bIns="0"/>
          <a:lstStyle/>
          <a:p>
            <a:pPr marL="0" indent="107950" eaLnBrk="1" hangingPunct="1">
              <a:lnSpc>
                <a:spcPct val="84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sz="2000" dirty="0" smtClean="0">
                <a:latin typeface="Arial" charset="0"/>
              </a:rPr>
              <a:t>To ensure that active OAM control packets are in-band with the monitored data flow encapsulation layer MUST comply with the following requirements:</a:t>
            </a:r>
          </a:p>
          <a:p>
            <a:pPr marL="431800" indent="-323850" eaLnBrk="1" hangingPunct="1">
              <a:lnSpc>
                <a:spcPct val="84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sz="2000" dirty="0" smtClean="0">
                <a:latin typeface="Arial" charset="0"/>
              </a:rPr>
              <a:t>encapsulation of OAM control message and data packets in underlay network MUST be indistinguishable from underlay network forwarding point of view;</a:t>
            </a:r>
          </a:p>
          <a:p>
            <a:pPr marL="431800" indent="-323850" eaLnBrk="1" hangingPunct="1">
              <a:lnSpc>
                <a:spcPct val="84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sz="2000" dirty="0" smtClean="0">
                <a:latin typeface="Arial" charset="0"/>
              </a:rPr>
              <a:t>presence of OAM control message in overlay packet MUST be unambiguously identifiable;</a:t>
            </a:r>
          </a:p>
          <a:p>
            <a:pPr marL="431800" indent="-323850" eaLnBrk="1" hangingPunct="1">
              <a:lnSpc>
                <a:spcPct val="84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sz="2000" dirty="0" smtClean="0">
                <a:latin typeface="Arial" charset="0"/>
              </a:rPr>
              <a:t>it MUST be possible to express entropy for underlay ECMP in overlay encapsulation in order to avoid using data packet content by underlay transient nodes.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28650" y="152400"/>
            <a:ext cx="7467600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hangingPunct="1">
              <a:lnSpc>
                <a:spcPct val="9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Active OAM control packet encapsulation</a:t>
            </a:r>
          </a:p>
        </p:txBody>
      </p:sp>
      <p:sp>
        <p:nvSpPr>
          <p:cNvPr id="8195" name="AutoShape 2"/>
          <p:cNvSpPr>
            <a:spLocks noChangeArrowheads="1"/>
          </p:cNvSpPr>
          <p:nvPr/>
        </p:nvSpPr>
        <p:spPr bwMode="auto">
          <a:xfrm>
            <a:off x="822325" y="1463675"/>
            <a:ext cx="7497763" cy="1279525"/>
          </a:xfrm>
          <a:prstGeom prst="roundRect">
            <a:avLst>
              <a:gd name="adj" fmla="val 120"/>
            </a:avLst>
          </a:prstGeom>
          <a:solidFill>
            <a:srgbClr val="FFFFFF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lIns="90000" tIns="62640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2000" dirty="0">
                <a:solidFill>
                  <a:srgbClr val="000000"/>
                </a:solidFill>
              </a:rPr>
              <a:t>Underlay network encapsulation</a:t>
            </a:r>
          </a:p>
        </p:txBody>
      </p:sp>
      <p:sp>
        <p:nvSpPr>
          <p:cNvPr id="8196" name="AutoShape 3"/>
          <p:cNvSpPr>
            <a:spLocks noChangeArrowheads="1"/>
          </p:cNvSpPr>
          <p:nvPr/>
        </p:nvSpPr>
        <p:spPr bwMode="auto">
          <a:xfrm>
            <a:off x="822325" y="2743200"/>
            <a:ext cx="7497763" cy="1279525"/>
          </a:xfrm>
          <a:prstGeom prst="roundRect">
            <a:avLst>
              <a:gd name="adj" fmla="val 120"/>
            </a:avLst>
          </a:prstGeom>
          <a:solidFill>
            <a:srgbClr val="FFFFFF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lIns="90000" tIns="62640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2000">
                <a:solidFill>
                  <a:srgbClr val="000000"/>
                </a:solidFill>
              </a:rPr>
              <a:t>Overlay network header</a:t>
            </a:r>
          </a:p>
        </p:txBody>
      </p:sp>
      <p:sp>
        <p:nvSpPr>
          <p:cNvPr id="8197" name="AutoShape 4"/>
          <p:cNvSpPr>
            <a:spLocks noChangeArrowheads="1"/>
          </p:cNvSpPr>
          <p:nvPr/>
        </p:nvSpPr>
        <p:spPr bwMode="auto">
          <a:xfrm>
            <a:off x="822325" y="4022725"/>
            <a:ext cx="7497763" cy="731838"/>
          </a:xfrm>
          <a:prstGeom prst="roundRect">
            <a:avLst>
              <a:gd name="adj" fmla="val 213"/>
            </a:avLst>
          </a:prstGeom>
          <a:solidFill>
            <a:srgbClr val="FFFFFF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lIns="90000" tIns="62640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2000">
                <a:solidFill>
                  <a:srgbClr val="000000"/>
                </a:solidFill>
              </a:rPr>
              <a:t>Overlay OAM header</a:t>
            </a:r>
          </a:p>
        </p:txBody>
      </p:sp>
      <p:sp>
        <p:nvSpPr>
          <p:cNvPr id="8198" name="AutoShape 5"/>
          <p:cNvSpPr>
            <a:spLocks noChangeArrowheads="1"/>
          </p:cNvSpPr>
          <p:nvPr/>
        </p:nvSpPr>
        <p:spPr bwMode="auto">
          <a:xfrm>
            <a:off x="822325" y="4664075"/>
            <a:ext cx="7497763" cy="1279525"/>
          </a:xfrm>
          <a:prstGeom prst="roundRect">
            <a:avLst>
              <a:gd name="adj" fmla="val 120"/>
            </a:avLst>
          </a:prstGeom>
          <a:solidFill>
            <a:srgbClr val="FFFFFF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lIns="90000" tIns="62640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2000">
                <a:solidFill>
                  <a:srgbClr val="000000"/>
                </a:solidFill>
              </a:rPr>
              <a:t>Overlay OAM control message</a:t>
            </a:r>
          </a:p>
        </p:txBody>
      </p:sp>
      <p:sp>
        <p:nvSpPr>
          <p:cNvPr id="8199" name="AutoShape 6"/>
          <p:cNvSpPr>
            <a:spLocks noChangeArrowheads="1"/>
          </p:cNvSpPr>
          <p:nvPr/>
        </p:nvSpPr>
        <p:spPr bwMode="auto">
          <a:xfrm>
            <a:off x="6218238" y="4389438"/>
            <a:ext cx="2103437" cy="274637"/>
          </a:xfrm>
          <a:prstGeom prst="roundRect">
            <a:avLst>
              <a:gd name="adj" fmla="val 579"/>
            </a:avLst>
          </a:prstGeom>
          <a:solidFill>
            <a:srgbClr val="FFFFFF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lIns="90000" tIns="59112" rIns="90000" bIns="45000" anchor="ctr"/>
          <a:lstStyle/>
          <a:p>
            <a:pPr algn="ctr">
              <a:tabLst>
                <a:tab pos="723900" algn="l"/>
                <a:tab pos="1447800" algn="l"/>
              </a:tabLst>
            </a:pPr>
            <a:r>
              <a:rPr lang="en-US" sz="1600">
                <a:solidFill>
                  <a:srgbClr val="000000"/>
                </a:solidFill>
              </a:rPr>
              <a:t>Next Prot = 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/>
          <p:cNvSpPr txBox="1">
            <a:spLocks noChangeArrowheads="1"/>
          </p:cNvSpPr>
          <p:nvPr/>
        </p:nvSpPr>
        <p:spPr bwMode="auto">
          <a:xfrm>
            <a:off x="628650" y="152400"/>
            <a:ext cx="7467600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hangingPunct="1">
              <a:lnSpc>
                <a:spcPct val="9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Hybrid OAM control packet encapsulation</a:t>
            </a:r>
          </a:p>
        </p:txBody>
      </p:sp>
      <p:sp>
        <p:nvSpPr>
          <p:cNvPr id="9219" name="AutoShape 2"/>
          <p:cNvSpPr>
            <a:spLocks noChangeArrowheads="1"/>
          </p:cNvSpPr>
          <p:nvPr/>
        </p:nvSpPr>
        <p:spPr bwMode="auto">
          <a:xfrm>
            <a:off x="822325" y="1463675"/>
            <a:ext cx="7497763" cy="1279525"/>
          </a:xfrm>
          <a:prstGeom prst="roundRect">
            <a:avLst>
              <a:gd name="adj" fmla="val 120"/>
            </a:avLst>
          </a:prstGeom>
          <a:solidFill>
            <a:srgbClr val="FFFFFF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lIns="90000" tIns="62640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2000">
                <a:solidFill>
                  <a:srgbClr val="000000"/>
                </a:solidFill>
              </a:rPr>
              <a:t>Underlay network encapsulation</a:t>
            </a:r>
          </a:p>
        </p:txBody>
      </p:sp>
      <p:sp>
        <p:nvSpPr>
          <p:cNvPr id="9220" name="AutoShape 3"/>
          <p:cNvSpPr>
            <a:spLocks noChangeArrowheads="1"/>
          </p:cNvSpPr>
          <p:nvPr/>
        </p:nvSpPr>
        <p:spPr bwMode="auto">
          <a:xfrm>
            <a:off x="822325" y="2560638"/>
            <a:ext cx="7497763" cy="1006475"/>
          </a:xfrm>
          <a:prstGeom prst="roundRect">
            <a:avLst>
              <a:gd name="adj" fmla="val 157"/>
            </a:avLst>
          </a:prstGeom>
          <a:solidFill>
            <a:srgbClr val="FFFFFF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lIns="90000" tIns="62640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2000">
                <a:solidFill>
                  <a:srgbClr val="000000"/>
                </a:solidFill>
              </a:rPr>
              <a:t>Overlay network header</a:t>
            </a:r>
          </a:p>
        </p:txBody>
      </p:sp>
      <p:sp>
        <p:nvSpPr>
          <p:cNvPr id="9221" name="AutoShape 4"/>
          <p:cNvSpPr>
            <a:spLocks noChangeArrowheads="1"/>
          </p:cNvSpPr>
          <p:nvPr/>
        </p:nvSpPr>
        <p:spPr bwMode="auto">
          <a:xfrm>
            <a:off x="822325" y="3565525"/>
            <a:ext cx="7497763" cy="731838"/>
          </a:xfrm>
          <a:prstGeom prst="roundRect">
            <a:avLst>
              <a:gd name="adj" fmla="val 213"/>
            </a:avLst>
          </a:prstGeom>
          <a:solidFill>
            <a:srgbClr val="FFFFFF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lIns="90000" tIns="62640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2000">
                <a:solidFill>
                  <a:srgbClr val="000000"/>
                </a:solidFill>
              </a:rPr>
              <a:t>Overlay OAM header</a:t>
            </a:r>
          </a:p>
        </p:txBody>
      </p:sp>
      <p:sp>
        <p:nvSpPr>
          <p:cNvPr id="9222" name="AutoShape 5"/>
          <p:cNvSpPr>
            <a:spLocks noChangeArrowheads="1"/>
          </p:cNvSpPr>
          <p:nvPr/>
        </p:nvSpPr>
        <p:spPr bwMode="auto">
          <a:xfrm>
            <a:off x="822325" y="4297363"/>
            <a:ext cx="7497763" cy="822325"/>
          </a:xfrm>
          <a:prstGeom prst="roundRect">
            <a:avLst>
              <a:gd name="adj" fmla="val 190"/>
            </a:avLst>
          </a:prstGeom>
          <a:solidFill>
            <a:srgbClr val="FFFFFF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lIns="90000" tIns="62640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2000">
                <a:solidFill>
                  <a:srgbClr val="000000"/>
                </a:solidFill>
              </a:rPr>
              <a:t>Overlay OAM control message</a:t>
            </a:r>
          </a:p>
        </p:txBody>
      </p:sp>
      <p:sp>
        <p:nvSpPr>
          <p:cNvPr id="9223" name="AutoShape 6"/>
          <p:cNvSpPr>
            <a:spLocks noChangeArrowheads="1"/>
          </p:cNvSpPr>
          <p:nvPr/>
        </p:nvSpPr>
        <p:spPr bwMode="auto">
          <a:xfrm>
            <a:off x="822325" y="5121275"/>
            <a:ext cx="7497763" cy="822325"/>
          </a:xfrm>
          <a:prstGeom prst="roundRect">
            <a:avLst>
              <a:gd name="adj" fmla="val 190"/>
            </a:avLst>
          </a:prstGeom>
          <a:solidFill>
            <a:srgbClr val="FFFFFF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lIns="90000" tIns="62640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2000">
                <a:solidFill>
                  <a:srgbClr val="000000"/>
                </a:solidFill>
              </a:rPr>
              <a:t>Payload data</a:t>
            </a:r>
          </a:p>
        </p:txBody>
      </p:sp>
      <p:sp>
        <p:nvSpPr>
          <p:cNvPr id="9224" name="AutoShape 7"/>
          <p:cNvSpPr>
            <a:spLocks noChangeArrowheads="1"/>
          </p:cNvSpPr>
          <p:nvPr/>
        </p:nvSpPr>
        <p:spPr bwMode="auto">
          <a:xfrm>
            <a:off x="6218238" y="4022725"/>
            <a:ext cx="2103437" cy="274638"/>
          </a:xfrm>
          <a:prstGeom prst="roundRect">
            <a:avLst>
              <a:gd name="adj" fmla="val 579"/>
            </a:avLst>
          </a:prstGeom>
          <a:solidFill>
            <a:srgbClr val="FFFFFF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lIns="90000" tIns="59112" rIns="90000" bIns="45000" anchor="ctr"/>
          <a:lstStyle/>
          <a:p>
            <a:pPr algn="ctr">
              <a:tabLst>
                <a:tab pos="723900" algn="l"/>
                <a:tab pos="1447800" algn="l"/>
              </a:tabLst>
            </a:pPr>
            <a:r>
              <a:rPr lang="en-US" sz="1600">
                <a:solidFill>
                  <a:srgbClr val="000000"/>
                </a:solidFill>
              </a:rPr>
              <a:t>Next Prot = Payload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/>
              <a:t>Next steps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Your comments, suggestions, questions always welcome and greatly appreciated</a:t>
            </a:r>
          </a:p>
          <a:p>
            <a:pPr eaLnBrk="1" hangingPunct="1"/>
            <a:r>
              <a:rPr lang="en-US" altLang="en-US" sz="2400" smtClean="0"/>
              <a:t>WG adoption</a:t>
            </a:r>
            <a:endParaRPr lang="en-US" altLang="en-US" sz="2000" dirty="0" smtClean="0"/>
          </a:p>
          <a:p>
            <a:pPr eaLnBrk="1" hangingPunct="1">
              <a:buNone/>
            </a:pPr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40110</TotalTime>
  <Words>394</Words>
  <Application>Microsoft Office PowerPoint</Application>
  <PresentationFormat>On-screen Show (4:3)</PresentationFormat>
  <Paragraphs>54</Paragraphs>
  <Slides>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OAM Header for use in Overlay Networks     draft-ooamdt-rtgwg-ooam-header</vt:lpstr>
      <vt:lpstr>Problem statement</vt:lpstr>
      <vt:lpstr>Overlay Associated Channel</vt:lpstr>
      <vt:lpstr> Overlay OAM Header</vt:lpstr>
      <vt:lpstr>Requirements toward overlay encapsulation</vt:lpstr>
      <vt:lpstr>Slide 6</vt:lpstr>
      <vt:lpstr>Slide 7</vt:lpstr>
      <vt:lpstr>Next steps</vt:lpstr>
    </vt:vector>
  </TitlesOfParts>
  <Company>Ericsson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MPLS-TP CV Advertisement in PW VCCV draft-mirsky-mpls-tp-cv-adv-00</dc:title>
  <dc:creator>egremir</dc:creator>
  <cp:lastModifiedBy>Greg Mirsky</cp:lastModifiedBy>
  <cp:revision>241</cp:revision>
  <dcterms:created xsi:type="dcterms:W3CDTF">2012-03-16T01:32:35Z</dcterms:created>
  <dcterms:modified xsi:type="dcterms:W3CDTF">2018-03-15T16:26:43Z</dcterms:modified>
</cp:coreProperties>
</file>